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67" r:id="rId5"/>
    <p:sldId id="268" r:id="rId6"/>
    <p:sldId id="273" r:id="rId7"/>
    <p:sldId id="274" r:id="rId8"/>
    <p:sldId id="270" r:id="rId9"/>
    <p:sldId id="264" r:id="rId10"/>
    <p:sldId id="275" r:id="rId11"/>
    <p:sldId id="271" r:id="rId12"/>
    <p:sldId id="262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6460-71DC-4CE7-8395-7E8673B1861A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2F73D-F123-47AC-BAE7-91E14E9FD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6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bilityplans.eu/docs/SUMP_guidelines_web0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 the development (elements 1-9) and implementation (elements 10-11) of an SUMP, the involvement of citizens and other stakeholders is particularly important in the highlighted areas.</a:t>
            </a:r>
          </a:p>
          <a:p>
            <a:r>
              <a:rPr lang="de-DE" sz="11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Source: </a:t>
            </a:r>
            <a:r>
              <a:rPr lang="en-GB" sz="1100" i="1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hlinkClick r:id="rId3"/>
              </a:rPr>
              <a:t>http://www.mobilityplans.eu/docs/SUMP_guidelines_web0.pdf</a:t>
            </a:r>
            <a:endParaRPr lang="de-DE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en-GB" sz="11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</a:t>
            </a:r>
            <a:endParaRPr lang="de-DE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en-GB" sz="1100" b="1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Information for trainers: </a:t>
            </a:r>
            <a:endParaRPr lang="de-DE" sz="1100" kern="1200" dirty="0">
              <a:solidFill>
                <a:srgbClr val="FF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en-GB" sz="1100" kern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You might explain more in depth the Figure 2 (page 15) in the CH4LLENGE brochure on participation.  </a:t>
            </a:r>
            <a:endParaRPr lang="de-DE" sz="1100" kern="1200" dirty="0">
              <a:solidFill>
                <a:srgbClr val="FF0000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endParaRPr lang="en-GB" altLang="nl-NL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860113" y="9445388"/>
            <a:ext cx="2951850" cy="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Helvetica" pitchFamily="34" charset="0"/>
                <a:sym typeface="Helvetica" pitchFamily="34" charset="0"/>
              </a:defRPr>
            </a:lvl9pPr>
          </a:lstStyle>
          <a:p>
            <a:pPr eaLnBrk="1" hangingPunct="1"/>
            <a:fld id="{A9D169AC-616F-4F63-820E-90CABE18500F}" type="slidenum">
              <a:rPr lang="en-GB" altLang="nl-NL" sz="1200" smtClean="0"/>
              <a:pPr eaLnBrk="1" hangingPunct="1"/>
              <a:t>3</a:t>
            </a:fld>
            <a:endParaRPr lang="en-GB" altLang="nl-NL" sz="1200"/>
          </a:p>
        </p:txBody>
      </p:sp>
    </p:spTree>
    <p:extLst>
      <p:ext uri="{BB962C8B-B14F-4D97-AF65-F5344CB8AC3E}">
        <p14:creationId xmlns:p14="http://schemas.microsoft.com/office/powerpoint/2010/main" val="55995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Nevertheless, it is not only about polical guts…</a:t>
            </a:r>
            <a:endParaRPr lang="de-DE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nl-NL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Visions or policy views on public involvement depend on traditions, culture and political constellationse; e.g. Eastern Europe plan-led </a:t>
            </a:r>
            <a:r>
              <a:rPr lang="nl-NL" sz="11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countries</a:t>
            </a:r>
            <a:r>
              <a:rPr lang="nl-NL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have other tradition and view compared to Western-Europe countries.   </a:t>
            </a:r>
            <a:endParaRPr lang="de-DE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r>
              <a:rPr lang="nl-NL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This is not a judgement and certainly not a EU standpoint that SUMP only can benefit from transparant policies.  In practise participation varies from situation to situation… Later</a:t>
            </a:r>
            <a:r>
              <a:rPr lang="nl-NL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we </a:t>
            </a:r>
            <a:r>
              <a:rPr lang="nl-NL" sz="110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will</a:t>
            </a:r>
            <a:r>
              <a:rPr lang="nl-NL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NL" sz="110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discuss</a:t>
            </a:r>
            <a:r>
              <a:rPr lang="nl-NL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NL" sz="110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if</a:t>
            </a:r>
            <a:r>
              <a:rPr lang="nl-NL" sz="11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nl-NL" sz="11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SUMP is most successful in atmosphere of dialogue  </a:t>
            </a:r>
            <a:endParaRPr lang="de-DE" sz="11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nl-NL" altLang="nl-NL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6A21EB-4A12-4C79-8E8F-11EA5127C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0D6E41-0A0D-4683-A488-19BF2BE6E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314A5F-A34C-4DFF-BD17-649FAF90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F57041-04FC-495A-AC38-00FF6ACE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771FB5-1AFB-4D0E-861F-904CF9A5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97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7A34A-0A0E-4818-9EE0-D587E493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865C7F-EDC0-4DBD-89E0-5FBF9D3A6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7964A-ED06-48F7-9C9D-DC6DB824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35820-94D1-47A0-967C-253C9546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7FE2A6-12F4-49CA-B5F8-EA0E9F0E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85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6BF9AB-8229-4BF0-ABE7-780C86EAB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577D6A-A48A-4D52-8CCB-6C8C1E606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C79929-6B92-45AF-8104-72820F5D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FCD17C-B1AC-42F3-ADB1-D74EA5D2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A2FCD5-D057-4DB9-BADC-35769888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894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895F0-3F34-4662-B846-B1DCA03E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2EBE1-85F2-4B48-B706-158B15362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3C7284-848C-4DF9-86F4-49E28422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B664D-A167-448C-9AC8-7391462A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8CBC26-9671-4C0B-981A-A539B340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078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ACB60-62A1-4109-ADCD-9025C79D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E243D-7BE8-4E9A-A68A-42252C43C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60E66-CA1C-46C5-9E83-75C107C6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9643A9-B958-4332-9BD6-9CC102B6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06F3C-3ED3-4CEF-AFAC-F3F66C55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610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16C5B-57D1-403F-BD1E-6F6BD5BD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489763-C91C-4A39-BF72-19394FBA7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9E71CD-235A-4C23-A38D-2668CBCC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665851-4D1E-406F-A9DC-ED6BD0EE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2576D1-C078-4D4F-893E-0005E486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86943F-A017-4A5C-AE00-F2E1E41A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294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4945E-F84A-4187-B9A6-CDDF3D8A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131D01-CAB2-4961-BB03-C7A387699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A1EB25-DC43-4956-A79E-355486767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77052A-5C37-4798-A835-83159A6A1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B57232-103D-469F-A64D-A2C77A124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A907D92-F118-4C1C-9FCA-CB66DC01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7ACD42F-3E2F-45AE-A45A-AFC560C6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59D047-2191-4EA4-89F3-473C13CA0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412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906D3-AD62-4416-A67D-3C6BD918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5AEFC2-DF03-4DBF-8776-6BF5CF1C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661071-CC42-4B0F-973C-D1D71AAC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F6F7F1-D745-4EEC-93DB-9ADCFE03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7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8D0A99-B3DD-4756-AC61-88711CDC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A6FE3D-A3BA-4A6D-9F1D-B76F1DEA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26006F-A313-46D8-B1D8-B477F132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478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B72D6E-79F2-4E86-A528-7AC25B5E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DDBE1C-2997-46A9-B53B-E197CC967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DB2505-6AA7-4425-B6E5-DAC858776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BF0608-0D2F-46B8-B843-F5574BEC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7742A3-987B-493B-AD9B-B7AD8051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BF1A2A-2A1C-4DE3-BD03-1E4CD297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97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A6B51-D386-4E0B-B0DA-E847B549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90E05B-6153-45AE-8429-02CCEFD53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DE9451-32E9-4E34-9FCE-4A235991B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7AA206-0579-481C-8315-FDCCAD99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D76CDE-E02C-4F52-83F3-F048D021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5FD7C6-A52F-4573-8723-93B726F46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75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585BF55-31A2-4CB5-A626-C99F3FC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BB74E4-A3AE-4371-89FF-FDA6973E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958A00-2852-44BF-8630-EDA861E13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B25E-C472-4FC2-B659-DC9C5FBB858F}" type="datetimeFigureOut">
              <a:rPr lang="sl-SI" smtClean="0"/>
              <a:t>3. 04. 2018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28CC7-506D-492F-9907-1860B6252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D9DC0D-5A6B-4FB9-BE63-F72BDF042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62CD-6814-4E60-A862-8B78811443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52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4F0825-D949-4CF6-AE43-0B2079EFA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813" y="5664599"/>
            <a:ext cx="606371" cy="949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24652E-23CF-49B6-BB0B-4352D9CB7404}"/>
              </a:ext>
            </a:extLst>
          </p:cNvPr>
          <p:cNvSpPr/>
          <p:nvPr/>
        </p:nvSpPr>
        <p:spPr>
          <a:xfrm>
            <a:off x="633982" y="1235792"/>
            <a:ext cx="109240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/>
              <a:t>Institute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Geography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Spatial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 - </a:t>
            </a: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Lisbon</a:t>
            </a:r>
            <a:r>
              <a:rPr lang="sl-SI" dirty="0"/>
              <a:t> &amp; </a:t>
            </a:r>
            <a:r>
              <a:rPr lang="sl-SI" dirty="0" err="1"/>
              <a:t>International</a:t>
            </a:r>
            <a:r>
              <a:rPr lang="sl-SI" dirty="0"/>
              <a:t> </a:t>
            </a:r>
            <a:r>
              <a:rPr lang="sl-SI" dirty="0" err="1"/>
              <a:t>Journal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E-</a:t>
            </a:r>
            <a:r>
              <a:rPr lang="sl-SI" dirty="0" err="1"/>
              <a:t>Planning</a:t>
            </a:r>
            <a:r>
              <a:rPr lang="sl-SI" dirty="0"/>
              <a:t> </a:t>
            </a:r>
            <a:r>
              <a:rPr lang="sl-SI" dirty="0" err="1"/>
              <a:t>Research</a:t>
            </a:r>
            <a:r>
              <a:rPr lang="sl-SI" dirty="0"/>
              <a:t> III </a:t>
            </a:r>
            <a:r>
              <a:rPr lang="sl-SI" dirty="0" err="1"/>
              <a:t>International</a:t>
            </a:r>
            <a:r>
              <a:rPr lang="sl-SI" dirty="0"/>
              <a:t> </a:t>
            </a:r>
            <a:r>
              <a:rPr lang="sl-SI" dirty="0" err="1"/>
              <a:t>Conference</a:t>
            </a:r>
            <a:r>
              <a:rPr lang="sl-SI" dirty="0"/>
              <a:t> URBAN E-PLANNING Institute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Geography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Spatial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, </a:t>
            </a:r>
            <a:r>
              <a:rPr lang="sl-SI" dirty="0" err="1"/>
              <a:t>University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Lisbon</a:t>
            </a:r>
            <a:r>
              <a:rPr lang="sl-SI" dirty="0"/>
              <a:t>, </a:t>
            </a:r>
            <a:r>
              <a:rPr lang="sl-SI" dirty="0" err="1"/>
              <a:t>Portugal</a:t>
            </a:r>
            <a:r>
              <a:rPr lang="sl-SI" dirty="0"/>
              <a:t> </a:t>
            </a:r>
            <a:r>
              <a:rPr lang="sl-SI" dirty="0" err="1"/>
              <a:t>Lisbon</a:t>
            </a:r>
            <a:r>
              <a:rPr lang="sl-SI" dirty="0"/>
              <a:t>, 3 - 4 April 2018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sz="5400" b="1" dirty="0"/>
              <a:t>CITY AS SMART AS ITS CITIZENS</a:t>
            </a:r>
          </a:p>
          <a:p>
            <a:pPr algn="ctr"/>
            <a:r>
              <a:rPr lang="sl-SI" sz="2400" dirty="0"/>
              <a:t>NETWORK DATA COLLECTION BY USERS </a:t>
            </a:r>
          </a:p>
          <a:p>
            <a:pPr algn="ctr"/>
            <a:endParaRPr lang="sl-SI" sz="2400" dirty="0"/>
          </a:p>
          <a:p>
            <a:pPr algn="ctr"/>
            <a:endParaRPr lang="sl-SI" sz="2400" dirty="0"/>
          </a:p>
          <a:p>
            <a:pPr algn="ctr"/>
            <a:r>
              <a:rPr lang="sl-SI" sz="2400" dirty="0"/>
              <a:t>Luka Mladenovič, Matej Nikšič, Božo Oman, Andrej Zalokar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4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62" y="87682"/>
            <a:ext cx="6991350" cy="6724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08719" y="488514"/>
            <a:ext cx="425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Online</a:t>
            </a:r>
            <a:r>
              <a:rPr lang="sl-SI" dirty="0" smtClean="0"/>
              <a:t> form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registration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/>
              <a:t>dangerous</a:t>
            </a:r>
            <a:r>
              <a:rPr lang="sl-SI" dirty="0"/>
              <a:t> </a:t>
            </a:r>
            <a:r>
              <a:rPr lang="sl-SI" dirty="0" err="1"/>
              <a:t>cycling</a:t>
            </a:r>
            <a:r>
              <a:rPr lang="sl-SI" dirty="0"/>
              <a:t> </a:t>
            </a:r>
            <a:r>
              <a:rPr lang="sl-SI" dirty="0" err="1"/>
              <a:t>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4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6248ED-E397-4C74-AB33-142B77FCE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421" y="506996"/>
            <a:ext cx="9114125" cy="56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3E7D5-E530-4A96-A3CB-5CF6276C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736" y="1268158"/>
            <a:ext cx="8351520" cy="1325563"/>
          </a:xfrm>
        </p:spPr>
        <p:txBody>
          <a:bodyPr/>
          <a:lstStyle/>
          <a:p>
            <a:r>
              <a:rPr lang="sl-SI" dirty="0" err="1"/>
              <a:t>Thank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your</a:t>
            </a:r>
            <a:r>
              <a:rPr lang="sl-SI" dirty="0"/>
              <a:t> </a:t>
            </a:r>
            <a:r>
              <a:rPr lang="sl-SI" dirty="0" err="1"/>
              <a:t>attention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16CA1-9F6C-454A-A835-B2756D73B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256" y="2593721"/>
            <a:ext cx="6439303" cy="3112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Luka Mladenovič</a:t>
            </a:r>
            <a:br>
              <a:rPr lang="sl-SI" sz="2000" dirty="0"/>
            </a:br>
            <a:r>
              <a:rPr lang="sl-SI" sz="2000" dirty="0"/>
              <a:t>e: luka.mladenovic@uirs.si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Urban </a:t>
            </a:r>
            <a:r>
              <a:rPr lang="sl-SI" sz="2000" dirty="0" err="1"/>
              <a:t>Plannig</a:t>
            </a:r>
            <a:r>
              <a:rPr lang="sl-SI" sz="2000" dirty="0"/>
              <a:t> Institute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Republic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Slovenia</a:t>
            </a:r>
            <a:endParaRPr lang="sl-SI" sz="2000" dirty="0"/>
          </a:p>
          <a:p>
            <a:pPr marL="0" indent="0">
              <a:buNone/>
            </a:pPr>
            <a:r>
              <a:rPr lang="sl-SI" sz="2000" dirty="0"/>
              <a:t>Trnovski pristan 2</a:t>
            </a:r>
          </a:p>
          <a:p>
            <a:pPr marL="0" indent="0">
              <a:buNone/>
            </a:pPr>
            <a:r>
              <a:rPr lang="sl-SI" sz="2000" dirty="0" err="1"/>
              <a:t>p.p</a:t>
            </a:r>
            <a:r>
              <a:rPr lang="sl-SI" sz="2000" dirty="0"/>
              <a:t>. 4717</a:t>
            </a:r>
          </a:p>
          <a:p>
            <a:pPr marL="0" indent="0">
              <a:buNone/>
            </a:pPr>
            <a:r>
              <a:rPr lang="sl-SI" sz="2000" dirty="0"/>
              <a:t>SI-1127 Ljubljana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546F0F-B563-46E1-91BD-22ECB4A3D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753" y="3661498"/>
            <a:ext cx="980492" cy="153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gordian k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8675" y="1627776"/>
            <a:ext cx="3851596" cy="39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eople plann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038" y="1840790"/>
            <a:ext cx="2160000" cy="14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ople walking on street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3232" y="595754"/>
            <a:ext cx="2160000" cy="14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ople cycli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426" y="2235048"/>
            <a:ext cx="2160000" cy="13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huttle on demand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670" y="4857325"/>
            <a:ext cx="2160000" cy="13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ar parki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100" y="4185446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9039" y="1471458"/>
            <a:ext cx="18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233" y="226422"/>
            <a:ext cx="18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Walking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427" y="1865716"/>
            <a:ext cx="18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Cycling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670" y="6207343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Public transport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6582" y="5625446"/>
            <a:ext cx="18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Motorized traffic</a:t>
            </a:r>
          </a:p>
        </p:txBody>
      </p:sp>
    </p:spTree>
    <p:extLst>
      <p:ext uri="{BB962C8B-B14F-4D97-AF65-F5344CB8AC3E}">
        <p14:creationId xmlns:p14="http://schemas.microsoft.com/office/powerpoint/2010/main" val="6094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129" y="834691"/>
            <a:ext cx="6244995" cy="54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0271346" y="5984260"/>
            <a:ext cx="323850" cy="39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de-DE" dirty="0"/>
          </a:p>
        </p:txBody>
      </p:sp>
      <p:sp>
        <p:nvSpPr>
          <p:cNvPr id="3" name="Abgerundetes Rechteck 2"/>
          <p:cNvSpPr/>
          <p:nvPr/>
        </p:nvSpPr>
        <p:spPr>
          <a:xfrm>
            <a:off x="5582222" y="2065328"/>
            <a:ext cx="1491503" cy="2161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5800551" y="4881059"/>
            <a:ext cx="1285875" cy="2134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6065051" y="4229330"/>
            <a:ext cx="1585072" cy="4143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6135649" y="2729838"/>
            <a:ext cx="1353757" cy="2373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10324" y="5275631"/>
            <a:ext cx="2899005" cy="575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Source: European Platform on Sustainable Urban Mobility Plans</a:t>
            </a:r>
          </a:p>
          <a:p>
            <a:pPr marL="0" indent="0">
              <a:buNone/>
            </a:pPr>
            <a:r>
              <a:rPr lang="en-US" sz="1200" dirty="0"/>
              <a:t>www.eltis.org/mobility-plans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SzPct val="100000"/>
              <a:buNone/>
            </a:pPr>
            <a:endParaRPr lang="en-GB" sz="1200" dirty="0"/>
          </a:p>
        </p:txBody>
      </p:sp>
      <p:sp>
        <p:nvSpPr>
          <p:cNvPr id="10" name="Abgerundetes Rechteck 14"/>
          <p:cNvSpPr/>
          <p:nvPr/>
        </p:nvSpPr>
        <p:spPr>
          <a:xfrm>
            <a:off x="1548005" y="3915006"/>
            <a:ext cx="1285875" cy="2460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4"/>
          <p:cNvSpPr/>
          <p:nvPr/>
        </p:nvSpPr>
        <p:spPr>
          <a:xfrm>
            <a:off x="1497965" y="2389661"/>
            <a:ext cx="1335914" cy="2647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4"/>
          <p:cNvSpPr/>
          <p:nvPr/>
        </p:nvSpPr>
        <p:spPr>
          <a:xfrm>
            <a:off x="2116328" y="1903361"/>
            <a:ext cx="1224358" cy="3143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s Rechteck 2"/>
          <p:cNvSpPr/>
          <p:nvPr/>
        </p:nvSpPr>
        <p:spPr>
          <a:xfrm>
            <a:off x="4002279" y="1436879"/>
            <a:ext cx="838200" cy="7808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SUMP Guidelines Cover">
            <a:extLst>
              <a:ext uri="{FF2B5EF4-FFF2-40B4-BE49-F238E27FC236}">
                <a16:creationId xmlns:a16="http://schemas.microsoft.com/office/drawing/2014/main" xmlns="" id="{B80EFAB3-D586-4C01-8D9D-E00571E1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67" y="868232"/>
            <a:ext cx="2969692" cy="41979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9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479398" y="5097292"/>
            <a:ext cx="323850" cy="39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547601"/>
              </p:ext>
            </p:extLst>
          </p:nvPr>
        </p:nvGraphicFramePr>
        <p:xfrm>
          <a:off x="1164921" y="1077383"/>
          <a:ext cx="10008296" cy="47521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2074">
                  <a:extLst>
                    <a:ext uri="{9D8B030D-6E8A-4147-A177-3AD203B41FA5}">
                      <a16:colId xmlns:a16="http://schemas.microsoft.com/office/drawing/2014/main" xmlns="" val="500918097"/>
                    </a:ext>
                  </a:extLst>
                </a:gridCol>
                <a:gridCol w="2502074">
                  <a:extLst>
                    <a:ext uri="{9D8B030D-6E8A-4147-A177-3AD203B41FA5}">
                      <a16:colId xmlns:a16="http://schemas.microsoft.com/office/drawing/2014/main" xmlns="" val="181803200"/>
                    </a:ext>
                  </a:extLst>
                </a:gridCol>
                <a:gridCol w="2502074">
                  <a:extLst>
                    <a:ext uri="{9D8B030D-6E8A-4147-A177-3AD203B41FA5}">
                      <a16:colId xmlns:a16="http://schemas.microsoft.com/office/drawing/2014/main" xmlns="" val="3047690311"/>
                    </a:ext>
                  </a:extLst>
                </a:gridCol>
                <a:gridCol w="2502074">
                  <a:extLst>
                    <a:ext uri="{9D8B030D-6E8A-4147-A177-3AD203B41FA5}">
                      <a16:colId xmlns:a16="http://schemas.microsoft.com/office/drawing/2014/main" xmlns="" val="4249173863"/>
                    </a:ext>
                  </a:extLst>
                </a:gridCol>
              </a:tblGrid>
              <a:tr h="82021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Type</a:t>
                      </a:r>
                      <a:r>
                        <a:rPr lang="de-DE" sz="2400" baseline="0" dirty="0"/>
                        <a:t> of policy</a:t>
                      </a:r>
                      <a:endParaRPr lang="de-DE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Communication level</a:t>
                      </a:r>
                      <a:endParaRPr lang="de-DE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Policy message</a:t>
                      </a:r>
                      <a:endParaRPr lang="de-DE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0669259"/>
                  </a:ext>
                </a:extLst>
              </a:tr>
              <a:tr h="820218">
                <a:tc>
                  <a:txBody>
                    <a:bodyPr/>
                    <a:lstStyle/>
                    <a:p>
                      <a:r>
                        <a:rPr lang="de-DE" sz="2400" dirty="0"/>
                        <a:t>Closed</a:t>
                      </a:r>
                      <a:r>
                        <a:rPr lang="de-DE" sz="2400" baseline="0" dirty="0"/>
                        <a:t> policy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Public relations (mandatory)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  <a:p>
                      <a:r>
                        <a:rPr lang="de-DE" sz="2400" dirty="0"/>
                        <a:t>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WE</a:t>
                      </a:r>
                      <a:r>
                        <a:rPr lang="de-DE" sz="2400" baseline="0" dirty="0"/>
                        <a:t> DECIDE WHAT‘S GOOD FOR YOU!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1523413"/>
                  </a:ext>
                </a:extLst>
              </a:tr>
              <a:tr h="820218">
                <a:tc>
                  <a:txBody>
                    <a:bodyPr/>
                    <a:lstStyle/>
                    <a:p>
                      <a:r>
                        <a:rPr lang="de-DE" sz="2400" dirty="0"/>
                        <a:t>Half open 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Consultation</a:t>
                      </a:r>
                      <a:r>
                        <a:rPr lang="de-DE" sz="2400" baseline="0" dirty="0"/>
                        <a:t> </a:t>
                      </a:r>
                    </a:p>
                    <a:p>
                      <a:r>
                        <a:rPr lang="de-DE" sz="2400" baseline="0" dirty="0"/>
                        <a:t>(citizen = customer)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  <a:p>
                      <a:r>
                        <a:rPr lang="de-DE" sz="2400" dirty="0"/>
                        <a:t>Hearings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TELL US WHAT</a:t>
                      </a:r>
                      <a:r>
                        <a:rPr lang="de-DE" sz="2400" baseline="0" dirty="0"/>
                        <a:t> YOU THINK IS GOOD AND WE WILL TAKE CARE!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5976075"/>
                  </a:ext>
                </a:extLst>
              </a:tr>
              <a:tr h="820218">
                <a:tc>
                  <a:txBody>
                    <a:bodyPr/>
                    <a:lstStyle/>
                    <a:p>
                      <a:r>
                        <a:rPr lang="de-DE" sz="2400" dirty="0"/>
                        <a:t>Transparent</a:t>
                      </a:r>
                      <a:r>
                        <a:rPr lang="de-DE" sz="2400" baseline="0" dirty="0"/>
                        <a:t> policy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Partnership (responsible citizen)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Various involvement techniques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TOGETHER WE CAN MAKE A DIFFERENCE!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105402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64921" y="5949956"/>
            <a:ext cx="6499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Different policy views on </a:t>
            </a:r>
            <a:r>
              <a:rPr lang="de-DE" sz="1200" dirty="0" smtClean="0"/>
              <a:t>participation</a:t>
            </a:r>
            <a:endParaRPr lang="sl-SI" sz="1200" dirty="0" smtClean="0"/>
          </a:p>
          <a:p>
            <a:r>
              <a:rPr lang="sl-SI" sz="1200" dirty="0" err="1" smtClean="0"/>
              <a:t>Source</a:t>
            </a:r>
            <a:r>
              <a:rPr lang="sl-SI" sz="1200" dirty="0" smtClean="0"/>
              <a:t>: </a:t>
            </a:r>
            <a:r>
              <a:rPr lang="en-US" sz="1200" dirty="0" smtClean="0"/>
              <a:t>Communication </a:t>
            </a:r>
            <a:r>
              <a:rPr lang="en-US" sz="1200" dirty="0"/>
              <a:t>and stakeholder involvement of the new </a:t>
            </a:r>
            <a:r>
              <a:rPr lang="en-US" sz="1200" dirty="0" smtClean="0"/>
              <a:t>SUMP</a:t>
            </a:r>
            <a:r>
              <a:rPr lang="sl-SI" sz="1200" dirty="0" smtClean="0"/>
              <a:t>, </a:t>
            </a:r>
            <a:r>
              <a:rPr lang="en-US" sz="1200" dirty="0" smtClean="0"/>
              <a:t>Patrick AUWERX</a:t>
            </a:r>
            <a:r>
              <a:rPr lang="sl-SI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 err="1"/>
              <a:t>Mobiel</a:t>
            </a:r>
            <a:r>
              <a:rPr lang="en-US" sz="1200" dirty="0"/>
              <a:t> 21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795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DC1D6-BC02-4FF1-AE1D-F5825982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52" y="148992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Boyd Cohen (2015) </a:t>
            </a:r>
            <a:r>
              <a:rPr lang="sl-SI" sz="2400" dirty="0" err="1" smtClean="0"/>
              <a:t>describes</a:t>
            </a:r>
            <a:r>
              <a:rPr lang="sl-SI" sz="2400" dirty="0" smtClean="0"/>
              <a:t>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three</a:t>
            </a:r>
            <a:r>
              <a:rPr lang="sl-SI" sz="2400" dirty="0"/>
              <a:t> </a:t>
            </a:r>
            <a:r>
              <a:rPr lang="sl-SI" sz="2400" dirty="0" err="1"/>
              <a:t>different</a:t>
            </a:r>
            <a:r>
              <a:rPr lang="sl-SI" sz="2400" dirty="0"/>
              <a:t> </a:t>
            </a:r>
            <a:r>
              <a:rPr lang="sl-SI" sz="2400" dirty="0" err="1" smtClean="0"/>
              <a:t>generations</a:t>
            </a:r>
            <a:r>
              <a:rPr lang="sl-SI" sz="2400" smtClean="0"/>
              <a:t> of</a:t>
            </a:r>
            <a:r>
              <a:rPr lang="sl-SI" sz="2400" dirty="0" smtClean="0"/>
              <a:t> </a:t>
            </a:r>
            <a:r>
              <a:rPr lang="sl-SI" sz="2400" dirty="0"/>
              <a:t>smart </a:t>
            </a:r>
            <a:r>
              <a:rPr lang="sl-SI" sz="2400" dirty="0" err="1" smtClean="0"/>
              <a:t>cities</a:t>
            </a:r>
            <a:r>
              <a:rPr lang="sl-SI" sz="2400" dirty="0" smtClean="0"/>
              <a:t>:</a:t>
            </a:r>
            <a:endParaRPr lang="sl-SI" sz="2400" dirty="0"/>
          </a:p>
          <a:p>
            <a:pPr lvl="0"/>
            <a:r>
              <a:rPr lang="sl-SI" sz="2400" b="1" dirty="0"/>
              <a:t>Smart </a:t>
            </a:r>
            <a:r>
              <a:rPr lang="sl-SI" sz="2400" b="1" dirty="0" err="1"/>
              <a:t>Cities</a:t>
            </a:r>
            <a:r>
              <a:rPr lang="sl-SI" sz="2400" b="1" dirty="0"/>
              <a:t> 1.0:</a:t>
            </a:r>
            <a:r>
              <a:rPr lang="sl-SI" sz="2400" dirty="0"/>
              <a:t> a </a:t>
            </a:r>
            <a:r>
              <a:rPr lang="sl-SI" sz="2400" dirty="0" err="1"/>
              <a:t>technology-centric</a:t>
            </a:r>
            <a:r>
              <a:rPr lang="sl-SI" sz="2400" dirty="0"/>
              <a:t> </a:t>
            </a:r>
            <a:r>
              <a:rPr lang="sl-SI" sz="2400" dirty="0" err="1"/>
              <a:t>vision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smart </a:t>
            </a:r>
            <a:r>
              <a:rPr lang="sl-SI" sz="2400" dirty="0" err="1"/>
              <a:t>cities</a:t>
            </a:r>
            <a:r>
              <a:rPr lang="sl-SI" sz="2400" dirty="0"/>
              <a:t> led </a:t>
            </a:r>
            <a:r>
              <a:rPr lang="sl-SI" sz="2400" dirty="0" err="1"/>
              <a:t>by</a:t>
            </a:r>
            <a:r>
              <a:rPr lang="sl-SI" sz="2400" dirty="0"/>
              <a:t> major </a:t>
            </a:r>
            <a:r>
              <a:rPr lang="sl-SI" sz="2400" dirty="0" err="1"/>
              <a:t>technology</a:t>
            </a:r>
            <a:r>
              <a:rPr lang="sl-SI" sz="2400" dirty="0"/>
              <a:t> </a:t>
            </a:r>
            <a:r>
              <a:rPr lang="sl-SI" sz="2400" dirty="0" err="1"/>
              <a:t>companies</a:t>
            </a:r>
            <a:r>
              <a:rPr lang="sl-SI" sz="2400" dirty="0"/>
              <a:t> to </a:t>
            </a:r>
            <a:r>
              <a:rPr lang="sl-SI" sz="2400" dirty="0" err="1"/>
              <a:t>create</a:t>
            </a:r>
            <a:r>
              <a:rPr lang="sl-SI" sz="2400" dirty="0"/>
              <a:t> </a:t>
            </a:r>
            <a:r>
              <a:rPr lang="sl-SI" sz="2400" dirty="0" err="1"/>
              <a:t>efficient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innovation-driven</a:t>
            </a:r>
            <a:r>
              <a:rPr lang="sl-SI" sz="2400" dirty="0"/>
              <a:t> </a:t>
            </a:r>
            <a:r>
              <a:rPr lang="sl-SI" sz="2400" dirty="0" err="1"/>
              <a:t>cities</a:t>
            </a:r>
            <a:endParaRPr lang="sl-SI" sz="2400" dirty="0"/>
          </a:p>
          <a:p>
            <a:pPr lvl="0"/>
            <a:r>
              <a:rPr lang="sl-SI" sz="2400" b="1" dirty="0"/>
              <a:t>Smart </a:t>
            </a:r>
            <a:r>
              <a:rPr lang="sl-SI" sz="2400" b="1" dirty="0" err="1"/>
              <a:t>Cities</a:t>
            </a:r>
            <a:r>
              <a:rPr lang="sl-SI" sz="2400" b="1" dirty="0"/>
              <a:t> 2.0:</a:t>
            </a:r>
            <a:r>
              <a:rPr lang="sl-SI" sz="2400" dirty="0"/>
              <a:t> a </a:t>
            </a:r>
            <a:r>
              <a:rPr lang="sl-SI" sz="2400" dirty="0" err="1"/>
              <a:t>government</a:t>
            </a:r>
            <a:r>
              <a:rPr lang="sl-SI" sz="2400" dirty="0"/>
              <a:t>-led </a:t>
            </a:r>
            <a:r>
              <a:rPr lang="sl-SI" sz="2400" dirty="0" err="1"/>
              <a:t>vision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utilizing</a:t>
            </a:r>
            <a:r>
              <a:rPr lang="sl-SI" sz="2400" dirty="0"/>
              <a:t> </a:t>
            </a:r>
            <a:r>
              <a:rPr lang="sl-SI" sz="2400" dirty="0" err="1"/>
              <a:t>technologic</a:t>
            </a:r>
            <a:r>
              <a:rPr lang="sl-SI" sz="2400" dirty="0"/>
              <a:t> </a:t>
            </a:r>
            <a:r>
              <a:rPr lang="sl-SI" sz="2400" dirty="0" err="1"/>
              <a:t>solutions</a:t>
            </a:r>
            <a:r>
              <a:rPr lang="sl-SI" sz="2400" dirty="0"/>
              <a:t> as </a:t>
            </a:r>
            <a:r>
              <a:rPr lang="sl-SI" sz="2400" dirty="0" err="1"/>
              <a:t>enablers</a:t>
            </a:r>
            <a:r>
              <a:rPr lang="sl-SI" sz="2400" dirty="0"/>
              <a:t> </a:t>
            </a:r>
            <a:r>
              <a:rPr lang="sl-SI" sz="2400" dirty="0" err="1"/>
              <a:t>for</a:t>
            </a:r>
            <a:r>
              <a:rPr lang="sl-SI" sz="2400" dirty="0"/>
              <a:t> </a:t>
            </a:r>
            <a:r>
              <a:rPr lang="sl-SI" sz="2400" dirty="0" err="1"/>
              <a:t>improving</a:t>
            </a:r>
            <a:r>
              <a:rPr lang="sl-SI" sz="2400" dirty="0"/>
              <a:t> </a:t>
            </a:r>
            <a:r>
              <a:rPr lang="sl-SI" sz="2400" dirty="0" err="1"/>
              <a:t>quality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life</a:t>
            </a:r>
            <a:endParaRPr lang="sl-SI" sz="2400" dirty="0"/>
          </a:p>
          <a:p>
            <a:pPr lvl="0"/>
            <a:r>
              <a:rPr lang="sl-SI" sz="2400" b="1" dirty="0"/>
              <a:t>Smart </a:t>
            </a:r>
            <a:r>
              <a:rPr lang="sl-SI" sz="2400" b="1" dirty="0" err="1"/>
              <a:t>Cities</a:t>
            </a:r>
            <a:r>
              <a:rPr lang="sl-SI" sz="2400" b="1" dirty="0"/>
              <a:t> 3.0:</a:t>
            </a:r>
            <a:r>
              <a:rPr lang="sl-SI" sz="2400" dirty="0"/>
              <a:t> a </a:t>
            </a:r>
            <a:r>
              <a:rPr lang="sl-SI" sz="2400" dirty="0" err="1"/>
              <a:t>citizen</a:t>
            </a:r>
            <a:r>
              <a:rPr lang="sl-SI" sz="2400" dirty="0"/>
              <a:t>- </a:t>
            </a:r>
            <a:r>
              <a:rPr lang="sl-SI" sz="2400" dirty="0" err="1"/>
              <a:t>or</a:t>
            </a:r>
            <a:r>
              <a:rPr lang="sl-SI" sz="2400" dirty="0"/>
              <a:t> human-</a:t>
            </a:r>
            <a:r>
              <a:rPr lang="sl-SI" sz="2400" dirty="0" err="1"/>
              <a:t>centric</a:t>
            </a:r>
            <a:r>
              <a:rPr lang="sl-SI" sz="2400" dirty="0"/>
              <a:t> </a:t>
            </a:r>
            <a:r>
              <a:rPr lang="sl-SI" sz="2400" dirty="0" err="1"/>
              <a:t>vision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smart </a:t>
            </a:r>
            <a:r>
              <a:rPr lang="sl-SI" sz="2400" dirty="0" err="1"/>
              <a:t>cities</a:t>
            </a:r>
            <a:r>
              <a:rPr lang="sl-SI" sz="2400" dirty="0"/>
              <a:t> </a:t>
            </a:r>
            <a:r>
              <a:rPr lang="sl-SI" sz="2400" dirty="0" err="1"/>
              <a:t>based</a:t>
            </a:r>
            <a:r>
              <a:rPr lang="sl-SI" sz="2400" dirty="0"/>
              <a:t> on </a:t>
            </a:r>
            <a:r>
              <a:rPr lang="sl-SI" sz="2400" dirty="0" err="1"/>
              <a:t>co-creation</a:t>
            </a:r>
            <a:r>
              <a:rPr lang="sl-SI" sz="2400" dirty="0"/>
              <a:t> [</a:t>
            </a:r>
            <a:r>
              <a:rPr lang="sl-SI" sz="2400" dirty="0" err="1"/>
              <a:t>with</a:t>
            </a:r>
            <a:r>
              <a:rPr lang="sl-SI" sz="2400" dirty="0"/>
              <a:t> </a:t>
            </a:r>
            <a:r>
              <a:rPr lang="sl-SI" sz="2400" dirty="0" err="1"/>
              <a:t>citizens</a:t>
            </a:r>
            <a:r>
              <a:rPr lang="sl-SI" sz="2400" dirty="0"/>
              <a:t>] to </a:t>
            </a:r>
            <a:r>
              <a:rPr lang="sl-SI" sz="2400" dirty="0" err="1"/>
              <a:t>improve</a:t>
            </a:r>
            <a:r>
              <a:rPr lang="sl-SI" sz="2400" dirty="0"/>
              <a:t> </a:t>
            </a:r>
            <a:r>
              <a:rPr lang="sl-SI" sz="2400" dirty="0" err="1"/>
              <a:t>quality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life</a:t>
            </a:r>
            <a:r>
              <a:rPr lang="sl-SI" sz="2400" dirty="0"/>
              <a:t> </a:t>
            </a:r>
            <a:r>
              <a:rPr lang="sl-SI" sz="2400" dirty="0" err="1"/>
              <a:t>and</a:t>
            </a:r>
            <a:r>
              <a:rPr lang="sl-SI" sz="2400" dirty="0"/>
              <a:t> </a:t>
            </a:r>
            <a:r>
              <a:rPr lang="sl-SI" sz="2400" dirty="0" err="1"/>
              <a:t>generate</a:t>
            </a:r>
            <a:r>
              <a:rPr lang="sl-SI" sz="2400" dirty="0"/>
              <a:t> </a:t>
            </a:r>
            <a:r>
              <a:rPr lang="sl-SI" sz="2400" dirty="0" err="1"/>
              <a:t>prosperity</a:t>
            </a:r>
            <a:endParaRPr lang="sl-SI" sz="2400" dirty="0"/>
          </a:p>
        </p:txBody>
      </p:sp>
      <p:sp>
        <p:nvSpPr>
          <p:cNvPr id="2" name="Rectangle 1"/>
          <p:cNvSpPr/>
          <p:nvPr/>
        </p:nvSpPr>
        <p:spPr>
          <a:xfrm>
            <a:off x="969853" y="5148290"/>
            <a:ext cx="524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Boyd Cohen (2015) </a:t>
            </a:r>
            <a:r>
              <a:rPr lang="sl-SI" dirty="0" err="1"/>
              <a:t>The</a:t>
            </a:r>
            <a:r>
              <a:rPr lang="sl-SI" dirty="0"/>
              <a:t> 3 </a:t>
            </a:r>
            <a:r>
              <a:rPr lang="sl-SI" dirty="0" err="1"/>
              <a:t>Generations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Smart </a:t>
            </a:r>
            <a:r>
              <a:rPr lang="sl-SI" dirty="0" err="1"/>
              <a:t>Cities</a:t>
            </a:r>
            <a:r>
              <a:rPr lang="sl-SI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ranj">
            <a:extLst>
              <a:ext uri="{FF2B5EF4-FFF2-40B4-BE49-F238E27FC236}">
                <a16:creationId xmlns:a16="http://schemas.microsoft.com/office/drawing/2014/main" xmlns="" id="{00C6BB18-2F35-4056-9117-A052AD7E0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67" y="2315162"/>
            <a:ext cx="6204656" cy="41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dsg.files.app.content.prod/gereports/wp-content/uploads/2017/07/25070810/digital-city.jpg">
            <a:extLst>
              <a:ext uri="{FF2B5EF4-FFF2-40B4-BE49-F238E27FC236}">
                <a16:creationId xmlns:a16="http://schemas.microsoft.com/office/drawing/2014/main" xmlns="" id="{DE67258F-75F5-4102-903C-C3CC6D48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83" y="547167"/>
            <a:ext cx="4142140" cy="27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260FB1-75D8-4456-AF89-0030BAE62E50}"/>
              </a:ext>
            </a:extLst>
          </p:cNvPr>
          <p:cNvSpPr txBox="1"/>
          <p:nvPr/>
        </p:nvSpPr>
        <p:spPr>
          <a:xfrm>
            <a:off x="712083" y="3313289"/>
            <a:ext cx="2787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err="1"/>
              <a:t>Source</a:t>
            </a:r>
            <a:r>
              <a:rPr lang="sl-SI" sz="1200" dirty="0"/>
              <a:t>: www.ge.com</a:t>
            </a:r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87A55B-F8F5-407F-9263-B9ED6461C558}"/>
              </a:ext>
            </a:extLst>
          </p:cNvPr>
          <p:cNvSpPr txBox="1"/>
          <p:nvPr/>
        </p:nvSpPr>
        <p:spPr>
          <a:xfrm>
            <a:off x="8467550" y="1930228"/>
            <a:ext cx="2787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200" dirty="0" err="1"/>
              <a:t>Source</a:t>
            </a:r>
            <a:r>
              <a:rPr lang="sl-SI" sz="1200" dirty="0"/>
              <a:t>: www.kranj.com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448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2778" y="1331916"/>
            <a:ext cx="3700346" cy="504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dirty="0" err="1" smtClean="0"/>
              <a:t>Mayor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City</a:t>
            </a:r>
            <a:r>
              <a:rPr lang="sl-SI" dirty="0" smtClean="0"/>
              <a:t> </a:t>
            </a:r>
            <a:r>
              <a:rPr lang="sl-SI" dirty="0" err="1" smtClean="0"/>
              <a:t>Council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68938" y="2832365"/>
            <a:ext cx="5400145" cy="5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 err="1" smtClean="0"/>
              <a:t>City</a:t>
            </a:r>
            <a:r>
              <a:rPr lang="sl-SI" dirty="0" smtClean="0"/>
              <a:t> </a:t>
            </a:r>
            <a:r>
              <a:rPr lang="sl-SI" dirty="0" err="1" smtClean="0"/>
              <a:t>Administration</a:t>
            </a:r>
            <a:r>
              <a:rPr lang="sl-SI" dirty="0" smtClean="0"/>
              <a:t> (</a:t>
            </a:r>
            <a:r>
              <a:rPr lang="sl-SI" dirty="0" err="1" smtClean="0"/>
              <a:t>departments</a:t>
            </a:r>
            <a:r>
              <a:rPr lang="sl-SI" dirty="0" smtClean="0"/>
              <a:t>)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46977" y="5647979"/>
            <a:ext cx="5071948" cy="5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 err="1" smtClean="0"/>
              <a:t>Inhabitants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other</a:t>
            </a:r>
            <a:r>
              <a:rPr lang="sl-SI" dirty="0" smtClean="0"/>
              <a:t> </a:t>
            </a:r>
            <a:r>
              <a:rPr lang="sl-SI" dirty="0" err="1" smtClean="0"/>
              <a:t>users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46977" y="4182911"/>
            <a:ext cx="5071948" cy="5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 err="1" smtClean="0"/>
              <a:t>Organized</a:t>
            </a:r>
            <a:r>
              <a:rPr lang="sl-SI" dirty="0" smtClean="0"/>
              <a:t> </a:t>
            </a:r>
            <a:r>
              <a:rPr lang="sl-SI" dirty="0" err="1" smtClean="0"/>
              <a:t>groups</a:t>
            </a:r>
            <a:endParaRPr lang="en-GB" dirty="0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V="1">
            <a:off x="7782951" y="4713910"/>
            <a:ext cx="0" cy="8406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060803" y="4713910"/>
            <a:ext cx="275992" cy="84060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338655" y="4713910"/>
            <a:ext cx="591943" cy="8406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24461" y="4713911"/>
            <a:ext cx="280639" cy="8406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672476" y="4713910"/>
            <a:ext cx="550125" cy="8406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782951" y="3275403"/>
            <a:ext cx="0" cy="84060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769011" y="1903803"/>
            <a:ext cx="0" cy="840601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1189838" y="1909509"/>
            <a:ext cx="4170270" cy="9320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 err="1" smtClean="0"/>
              <a:t>Consulting</a:t>
            </a:r>
            <a:r>
              <a:rPr lang="sl-SI" dirty="0" smtClean="0"/>
              <a:t> </a:t>
            </a:r>
            <a:r>
              <a:rPr lang="sl-SI" dirty="0" err="1" smtClean="0"/>
              <a:t>body</a:t>
            </a:r>
            <a:endParaRPr lang="sl-SI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l-SI" dirty="0" smtClean="0"/>
              <a:t>(</a:t>
            </a:r>
            <a:r>
              <a:rPr lang="sl-SI" dirty="0" err="1" smtClean="0"/>
              <a:t>Comission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safe</a:t>
            </a:r>
            <a:r>
              <a:rPr lang="sl-SI" dirty="0" smtClean="0"/>
              <a:t> </a:t>
            </a:r>
            <a:r>
              <a:rPr lang="sl-SI" dirty="0" err="1" smtClean="0"/>
              <a:t>cycling</a:t>
            </a:r>
            <a:r>
              <a:rPr lang="sl-SI" dirty="0" smtClean="0"/>
              <a:t>)</a:t>
            </a:r>
            <a:endParaRPr lang="en-GB" dirty="0"/>
          </a:p>
        </p:txBody>
      </p:sp>
      <p:sp>
        <p:nvSpPr>
          <p:cNvPr id="39" name="Arc 38"/>
          <p:cNvSpPr/>
          <p:nvPr/>
        </p:nvSpPr>
        <p:spPr>
          <a:xfrm rot="10800000">
            <a:off x="3820437" y="-325677"/>
            <a:ext cx="3786456" cy="6190550"/>
          </a:xfrm>
          <a:prstGeom prst="arc">
            <a:avLst>
              <a:gd name="adj1" fmla="val 16200000"/>
              <a:gd name="adj2" fmla="val 21493397"/>
            </a:avLst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rot="17756075">
            <a:off x="4159019" y="1466174"/>
            <a:ext cx="1876691" cy="1622391"/>
          </a:xfrm>
          <a:prstGeom prst="arc">
            <a:avLst>
              <a:gd name="adj1" fmla="val 16200000"/>
              <a:gd name="adj2" fmla="val 21493397"/>
            </a:avLst>
          </a:prstGeom>
          <a:ln w="508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353515" y="1951260"/>
            <a:ext cx="0" cy="840601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93830" y="1945942"/>
            <a:ext cx="277513" cy="783568"/>
          </a:xfrm>
          <a:prstGeom prst="straightConnector1">
            <a:avLst/>
          </a:prstGeom>
          <a:ln w="47625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10800000">
            <a:off x="4286625" y="1002630"/>
            <a:ext cx="4202570" cy="3527147"/>
          </a:xfrm>
          <a:prstGeom prst="arc">
            <a:avLst>
              <a:gd name="adj1" fmla="val 16200000"/>
              <a:gd name="adj2" fmla="val 21493397"/>
            </a:avLst>
          </a:prstGeom>
          <a:ln w="508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8930598" y="3275403"/>
            <a:ext cx="693738" cy="232584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0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E0572D-0CE0-43D0-BAE0-D4520EAB3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20" y="731647"/>
            <a:ext cx="8235079" cy="4936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9420" y="5862181"/>
            <a:ext cx="639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Introduction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tool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detection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dangerous</a:t>
            </a:r>
            <a:r>
              <a:rPr lang="sl-SI" dirty="0" smtClean="0"/>
              <a:t> </a:t>
            </a:r>
            <a:r>
              <a:rPr lang="sl-SI" dirty="0" err="1" smtClean="0"/>
              <a:t>cycling</a:t>
            </a:r>
            <a:r>
              <a:rPr lang="sl-SI" dirty="0" smtClean="0"/>
              <a:t> </a:t>
            </a:r>
            <a:r>
              <a:rPr lang="sl-SI" dirty="0" err="1" smtClean="0"/>
              <a:t>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6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2FBF6-81A2-490F-B5F7-671EBBC5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Prcessing</a:t>
            </a:r>
            <a:r>
              <a:rPr lang="sl-SI" dirty="0" smtClean="0"/>
              <a:t> </a:t>
            </a:r>
            <a:r>
              <a:rPr lang="sl-SI" dirty="0" err="1" smtClean="0"/>
              <a:t>protocol</a:t>
            </a:r>
            <a:r>
              <a:rPr lang="sl-SI" dirty="0" smtClean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9E3FA4-9E40-4113-B496-38367B10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99602"/>
          </a:xfrm>
        </p:spPr>
        <p:txBody>
          <a:bodyPr/>
          <a:lstStyle/>
          <a:p>
            <a:pPr marL="0" indent="0">
              <a:buNone/>
            </a:pPr>
            <a:r>
              <a:rPr lang="sl-SI" b="1" dirty="0" err="1" smtClean="0"/>
              <a:t>User</a:t>
            </a:r>
            <a:r>
              <a:rPr lang="sl-SI" b="1" dirty="0" smtClean="0"/>
              <a:t>: </a:t>
            </a:r>
            <a:r>
              <a:rPr lang="sl-SI" dirty="0" err="1" smtClean="0"/>
              <a:t>inserts</a:t>
            </a:r>
            <a:r>
              <a:rPr lang="sl-SI" dirty="0" smtClean="0"/>
              <a:t> a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problematic</a:t>
            </a:r>
            <a:r>
              <a:rPr lang="sl-SI" dirty="0" smtClean="0"/>
              <a:t> </a:t>
            </a:r>
            <a:r>
              <a:rPr lang="sl-SI" dirty="0" err="1" smtClean="0"/>
              <a:t>point</a:t>
            </a:r>
            <a:r>
              <a:rPr lang="sl-SI" dirty="0" smtClean="0"/>
              <a:t>, </a:t>
            </a:r>
            <a:r>
              <a:rPr lang="sl-SI" dirty="0" err="1" smtClean="0"/>
              <a:t>adds</a:t>
            </a:r>
            <a:r>
              <a:rPr lang="sl-SI" dirty="0" smtClean="0"/>
              <a:t> </a:t>
            </a:r>
            <a:r>
              <a:rPr lang="sl-SI" dirty="0" err="1" smtClean="0"/>
              <a:t>description</a:t>
            </a:r>
            <a:r>
              <a:rPr lang="sl-SI" dirty="0" smtClean="0"/>
              <a:t>, </a:t>
            </a:r>
            <a:r>
              <a:rPr lang="sl-SI" dirty="0" err="1" smtClean="0"/>
              <a:t>photos</a:t>
            </a:r>
            <a:r>
              <a:rPr lang="sl-SI" dirty="0" smtClean="0"/>
              <a:t>, </a:t>
            </a:r>
            <a:r>
              <a:rPr lang="sl-SI" dirty="0" err="1" smtClean="0"/>
              <a:t>etc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b="1" dirty="0" err="1" smtClean="0"/>
              <a:t>Admininistrator</a:t>
            </a:r>
            <a:r>
              <a:rPr lang="sl-SI" b="1" dirty="0" smtClean="0"/>
              <a:t>: </a:t>
            </a:r>
            <a:r>
              <a:rPr lang="sl-SI" dirty="0" err="1" smtClean="0"/>
              <a:t>makes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first</a:t>
            </a:r>
            <a:r>
              <a:rPr lang="sl-SI" dirty="0" smtClean="0"/>
              <a:t> </a:t>
            </a:r>
            <a:r>
              <a:rPr lang="sl-SI" dirty="0" err="1" smtClean="0"/>
              <a:t>assessment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publishing</a:t>
            </a:r>
            <a:r>
              <a:rPr lang="sl-SI" dirty="0" smtClean="0"/>
              <a:t>, </a:t>
            </a:r>
            <a:r>
              <a:rPr lang="sl-SI" dirty="0" err="1" smtClean="0"/>
              <a:t>communicates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user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additional</a:t>
            </a:r>
            <a:r>
              <a:rPr lang="sl-SI" dirty="0" smtClean="0"/>
              <a:t> </a:t>
            </a:r>
            <a:r>
              <a:rPr lang="sl-SI" dirty="0" err="1" smtClean="0"/>
              <a:t>information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administration</a:t>
            </a:r>
            <a:r>
              <a:rPr lang="sl-SI" dirty="0" smtClean="0"/>
              <a:t> </a:t>
            </a:r>
            <a:r>
              <a:rPr lang="sl-SI" dirty="0" err="1" smtClean="0"/>
              <a:t>regarding</a:t>
            </a:r>
            <a:r>
              <a:rPr lang="sl-SI" dirty="0" smtClean="0"/>
              <a:t> </a:t>
            </a:r>
            <a:r>
              <a:rPr lang="sl-SI" dirty="0" err="1" smtClean="0"/>
              <a:t>possible</a:t>
            </a:r>
            <a:r>
              <a:rPr lang="sl-SI" dirty="0" smtClean="0"/>
              <a:t> </a:t>
            </a:r>
            <a:r>
              <a:rPr lang="sl-SI" dirty="0" err="1" smtClean="0"/>
              <a:t>sollutions</a:t>
            </a:r>
            <a:r>
              <a:rPr lang="sl-SI" dirty="0" smtClean="0"/>
              <a:t>, </a:t>
            </a:r>
            <a:r>
              <a:rPr lang="sl-SI" dirty="0" err="1" smtClean="0"/>
              <a:t>assigns</a:t>
            </a:r>
            <a:r>
              <a:rPr lang="sl-SI" dirty="0" smtClean="0"/>
              <a:t> status (not </a:t>
            </a:r>
            <a:r>
              <a:rPr lang="sl-SI" dirty="0" err="1" smtClean="0"/>
              <a:t>valid</a:t>
            </a:r>
            <a:r>
              <a:rPr lang="sl-SI" dirty="0" smtClean="0"/>
              <a:t>, </a:t>
            </a:r>
            <a:r>
              <a:rPr lang="sl-SI" dirty="0" err="1" smtClean="0"/>
              <a:t>new</a:t>
            </a:r>
            <a:r>
              <a:rPr lang="sl-SI" dirty="0" smtClean="0"/>
              <a:t>, in </a:t>
            </a:r>
            <a:r>
              <a:rPr lang="sl-SI" dirty="0" err="1" smtClean="0"/>
              <a:t>process</a:t>
            </a:r>
            <a:r>
              <a:rPr lang="sl-SI" dirty="0" smtClean="0"/>
              <a:t>, </a:t>
            </a:r>
            <a:r>
              <a:rPr lang="sl-SI" dirty="0" err="1" smtClean="0"/>
              <a:t>fixed</a:t>
            </a:r>
            <a:r>
              <a:rPr lang="sl-SI" dirty="0" smtClean="0"/>
              <a:t>), </a:t>
            </a:r>
            <a:r>
              <a:rPr lang="sl-SI" dirty="0" err="1" smtClean="0"/>
              <a:t>updates</a:t>
            </a:r>
            <a:r>
              <a:rPr lang="sl-SI" dirty="0" smtClean="0"/>
              <a:t> status </a:t>
            </a:r>
            <a:r>
              <a:rPr lang="sl-SI" dirty="0" err="1" smtClean="0"/>
              <a:t>according</a:t>
            </a:r>
            <a:r>
              <a:rPr lang="sl-SI" dirty="0" smtClean="0"/>
              <a:t> to </a:t>
            </a:r>
            <a:r>
              <a:rPr lang="sl-SI" dirty="0" err="1" smtClean="0"/>
              <a:t>external</a:t>
            </a:r>
            <a:r>
              <a:rPr lang="sl-SI" dirty="0" smtClean="0"/>
              <a:t> </a:t>
            </a:r>
            <a:r>
              <a:rPr lang="sl-SI" dirty="0" err="1" smtClean="0"/>
              <a:t>inputs</a:t>
            </a:r>
            <a:endParaRPr lang="sl-SI" dirty="0" smtClean="0"/>
          </a:p>
          <a:p>
            <a:pPr marL="0" indent="0">
              <a:buNone/>
            </a:pPr>
            <a:r>
              <a:rPr lang="sl-SI" b="1" dirty="0" err="1" smtClean="0"/>
              <a:t>Comission</a:t>
            </a:r>
            <a:r>
              <a:rPr lang="sl-SI" b="1" dirty="0" smtClean="0"/>
              <a:t> </a:t>
            </a:r>
            <a:r>
              <a:rPr lang="sl-SI" b="1" dirty="0" err="1" smtClean="0"/>
              <a:t>for</a:t>
            </a:r>
            <a:r>
              <a:rPr lang="sl-SI" b="1" dirty="0" smtClean="0"/>
              <a:t> </a:t>
            </a:r>
            <a:r>
              <a:rPr lang="sl-SI" b="1" dirty="0" err="1" smtClean="0"/>
              <a:t>safe</a:t>
            </a:r>
            <a:r>
              <a:rPr lang="sl-SI" b="1" dirty="0" smtClean="0"/>
              <a:t> </a:t>
            </a:r>
            <a:r>
              <a:rPr lang="sl-SI" b="1" dirty="0" err="1" smtClean="0"/>
              <a:t>cycling</a:t>
            </a:r>
            <a:r>
              <a:rPr lang="sl-SI" b="1" dirty="0" smtClean="0"/>
              <a:t>: </a:t>
            </a:r>
            <a:r>
              <a:rPr lang="sl-SI" dirty="0" err="1" smtClean="0"/>
              <a:t>prepares</a:t>
            </a:r>
            <a:r>
              <a:rPr lang="sl-SI" dirty="0" smtClean="0"/>
              <a:t> </a:t>
            </a:r>
            <a:r>
              <a:rPr lang="sl-SI" dirty="0" err="1" smtClean="0"/>
              <a:t>regular</a:t>
            </a:r>
            <a:r>
              <a:rPr lang="sl-SI" dirty="0" smtClean="0"/>
              <a:t> </a:t>
            </a:r>
            <a:r>
              <a:rPr lang="sl-SI" dirty="0" err="1" smtClean="0"/>
              <a:t>reports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proposes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priority</a:t>
            </a:r>
            <a:r>
              <a:rPr lang="sl-SI" dirty="0" smtClean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25944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501</Words>
  <Application>Microsoft Office PowerPoint</Application>
  <PresentationFormat>Widescreen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MS PGothic</vt:lpstr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Prcessing protocol: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Usmeritve na področju zbiranja podatkov o kolesarjenju</dc:title>
  <dc:creator>Luka Mladenovič</dc:creator>
  <cp:lastModifiedBy>Uporabnik</cp:lastModifiedBy>
  <cp:revision>26</cp:revision>
  <dcterms:created xsi:type="dcterms:W3CDTF">2017-12-11T07:57:35Z</dcterms:created>
  <dcterms:modified xsi:type="dcterms:W3CDTF">2018-04-03T06:58:21Z</dcterms:modified>
</cp:coreProperties>
</file>